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7"/>
  </p:notesMasterIdLst>
  <p:sldIdLst>
    <p:sldId id="256" r:id="rId9"/>
    <p:sldId id="291" r:id="rId10"/>
    <p:sldId id="279" r:id="rId11"/>
    <p:sldId id="258" r:id="rId12"/>
    <p:sldId id="27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F5FA9F-0C34-407D-93EA-6EE9E504786C}" v="27" dt="2023-01-23T18:31:2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6" autoAdjust="0"/>
    <p:restoredTop sz="94660"/>
  </p:normalViewPr>
  <p:slideViewPr>
    <p:cSldViewPr snapToGrid="0">
      <p:cViewPr varScale="1">
        <p:scale>
          <a:sx n="52" d="100"/>
          <a:sy n="52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2EE5ADA4-2B9C-4DEC-B534-A7FFECD427FA}"/>
    <pc:docChg chg="custSel modSld">
      <pc:chgData name="Class, Caleb" userId="81c01ea6-bccc-4178-af5e-bb84e88c284b" providerId="ADAL" clId="{2EE5ADA4-2B9C-4DEC-B534-A7FFECD427FA}" dt="2023-01-18T21:23:57.442" v="15" actId="20577"/>
      <pc:docMkLst>
        <pc:docMk/>
      </pc:docMkLst>
      <pc:sldChg chg="modSp mod">
        <pc:chgData name="Class, Caleb" userId="81c01ea6-bccc-4178-af5e-bb84e88c284b" providerId="ADAL" clId="{2EE5ADA4-2B9C-4DEC-B534-A7FFECD427FA}" dt="2023-01-18T21:23:57.442" v="15" actId="20577"/>
        <pc:sldMkLst>
          <pc:docMk/>
          <pc:sldMk cId="2831391183" sldId="256"/>
        </pc:sldMkLst>
        <pc:spChg chg="mod">
          <ac:chgData name="Class, Caleb" userId="81c01ea6-bccc-4178-af5e-bb84e88c284b" providerId="ADAL" clId="{2EE5ADA4-2B9C-4DEC-B534-A7FFECD427FA}" dt="2023-01-18T21:23:57.442" v="15" actId="20577"/>
          <ac:spMkLst>
            <pc:docMk/>
            <pc:sldMk cId="2831391183" sldId="256"/>
            <ac:spMk id="2" creationId="{818070E7-5673-4DEE-BBC0-CE9F022A4A7A}"/>
          </ac:spMkLst>
        </pc:spChg>
      </pc:sldChg>
    </pc:docChg>
  </pc:docChgLst>
  <pc:docChgLst>
    <pc:chgData name="Class, Caleb" userId="81c01ea6-bccc-4178-af5e-bb84e88c284b" providerId="ADAL" clId="{85F5FA9F-0C34-407D-93EA-6EE9E504786C}"/>
    <pc:docChg chg="undo custSel addSld delSld modSld">
      <pc:chgData name="Class, Caleb" userId="81c01ea6-bccc-4178-af5e-bb84e88c284b" providerId="ADAL" clId="{85F5FA9F-0C34-407D-93EA-6EE9E504786C}" dt="2023-01-23T19:49:41.256" v="268" actId="20577"/>
      <pc:docMkLst>
        <pc:docMk/>
      </pc:docMkLst>
      <pc:sldChg chg="modSp mod">
        <pc:chgData name="Class, Caleb" userId="81c01ea6-bccc-4178-af5e-bb84e88c284b" providerId="ADAL" clId="{85F5FA9F-0C34-407D-93EA-6EE9E504786C}" dt="2023-01-23T17:54:30.514" v="40" actId="20577"/>
        <pc:sldMkLst>
          <pc:docMk/>
          <pc:sldMk cId="2831391183" sldId="256"/>
        </pc:sldMkLst>
        <pc:spChg chg="mod">
          <ac:chgData name="Class, Caleb" userId="81c01ea6-bccc-4178-af5e-bb84e88c284b" providerId="ADAL" clId="{85F5FA9F-0C34-407D-93EA-6EE9E504786C}" dt="2023-01-23T17:54:30.514" v="40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Sp delSp modSp add mod modAnim">
        <pc:chgData name="Class, Caleb" userId="81c01ea6-bccc-4178-af5e-bb84e88c284b" providerId="ADAL" clId="{85F5FA9F-0C34-407D-93EA-6EE9E504786C}" dt="2023-01-23T18:13:43.256" v="258" actId="1076"/>
        <pc:sldMkLst>
          <pc:docMk/>
          <pc:sldMk cId="1476254505" sldId="258"/>
        </pc:sldMkLst>
        <pc:spChg chg="del">
          <ac:chgData name="Class, Caleb" userId="81c01ea6-bccc-4178-af5e-bb84e88c284b" providerId="ADAL" clId="{85F5FA9F-0C34-407D-93EA-6EE9E504786C}" dt="2023-01-23T18:13:33.986" v="255" actId="478"/>
          <ac:spMkLst>
            <pc:docMk/>
            <pc:sldMk cId="1476254505" sldId="258"/>
            <ac:spMk id="6" creationId="{00000000-0000-0000-0000-000000000000}"/>
          </ac:spMkLst>
        </pc:spChg>
        <pc:spChg chg="add mod">
          <ac:chgData name="Class, Caleb" userId="81c01ea6-bccc-4178-af5e-bb84e88c284b" providerId="ADAL" clId="{85F5FA9F-0C34-407D-93EA-6EE9E504786C}" dt="2023-01-23T17:59:44.521" v="181"/>
          <ac:spMkLst>
            <pc:docMk/>
            <pc:sldMk cId="1476254505" sldId="258"/>
            <ac:spMk id="7" creationId="{455FCDE9-3FC6-5CA4-F289-BDFEA2DD22BF}"/>
          </ac:spMkLst>
        </pc:spChg>
        <pc:spChg chg="add mod">
          <ac:chgData name="Class, Caleb" userId="81c01ea6-bccc-4178-af5e-bb84e88c284b" providerId="ADAL" clId="{85F5FA9F-0C34-407D-93EA-6EE9E504786C}" dt="2023-01-23T18:13:43.256" v="258" actId="1076"/>
          <ac:spMkLst>
            <pc:docMk/>
            <pc:sldMk cId="1476254505" sldId="258"/>
            <ac:spMk id="12" creationId="{6C14EDCA-4347-4DCF-0BFB-837694466958}"/>
          </ac:spMkLst>
        </pc:spChg>
        <pc:picChg chg="del">
          <ac:chgData name="Class, Caleb" userId="81c01ea6-bccc-4178-af5e-bb84e88c284b" providerId="ADAL" clId="{85F5FA9F-0C34-407D-93EA-6EE9E504786C}" dt="2023-01-23T18:09:35.922" v="206" actId="478"/>
          <ac:picMkLst>
            <pc:docMk/>
            <pc:sldMk cId="1476254505" sldId="258"/>
            <ac:picMk id="4" creationId="{00000000-0000-0000-0000-000000000000}"/>
          </ac:picMkLst>
        </pc:picChg>
        <pc:picChg chg="add mod ord modCrop">
          <ac:chgData name="Class, Caleb" userId="81c01ea6-bccc-4178-af5e-bb84e88c284b" providerId="ADAL" clId="{85F5FA9F-0C34-407D-93EA-6EE9E504786C}" dt="2023-01-23T18:10:19.169" v="243" actId="732"/>
          <ac:picMkLst>
            <pc:docMk/>
            <pc:sldMk cId="1476254505" sldId="258"/>
            <ac:picMk id="10" creationId="{DC74B563-2454-996A-8347-5AF0CC8C5E91}"/>
          </ac:picMkLst>
        </pc:picChg>
        <pc:cxnChg chg="mod">
          <ac:chgData name="Class, Caleb" userId="81c01ea6-bccc-4178-af5e-bb84e88c284b" providerId="ADAL" clId="{85F5FA9F-0C34-407D-93EA-6EE9E504786C}" dt="2023-01-23T18:09:52.082" v="237" actId="1038"/>
          <ac:cxnSpMkLst>
            <pc:docMk/>
            <pc:sldMk cId="1476254505" sldId="258"/>
            <ac:cxnSpMk id="11" creationId="{00000000-0000-0000-0000-000000000000}"/>
          </ac:cxnSpMkLst>
        </pc:cxnChg>
      </pc:sldChg>
      <pc:sldChg chg="addSp modSp add modAnim">
        <pc:chgData name="Class, Caleb" userId="81c01ea6-bccc-4178-af5e-bb84e88c284b" providerId="ADAL" clId="{85F5FA9F-0C34-407D-93EA-6EE9E504786C}" dt="2023-01-23T18:31:21.903" v="266"/>
        <pc:sldMkLst>
          <pc:docMk/>
          <pc:sldMk cId="610342098" sldId="266"/>
        </pc:sldMkLst>
        <pc:spChg chg="add mod">
          <ac:chgData name="Class, Caleb" userId="81c01ea6-bccc-4178-af5e-bb84e88c284b" providerId="ADAL" clId="{85F5FA9F-0C34-407D-93EA-6EE9E504786C}" dt="2023-01-23T17:59:46.987" v="183"/>
          <ac:spMkLst>
            <pc:docMk/>
            <pc:sldMk cId="610342098" sldId="266"/>
            <ac:spMk id="3" creationId="{1A603F78-91C3-D109-6759-8CB270218785}"/>
          </ac:spMkLst>
        </pc:spChg>
      </pc:sldChg>
      <pc:sldChg chg="addSp modSp add mod">
        <pc:chgData name="Class, Caleb" userId="81c01ea6-bccc-4178-af5e-bb84e88c284b" providerId="ADAL" clId="{85F5FA9F-0C34-407D-93EA-6EE9E504786C}" dt="2023-01-23T19:49:41.256" v="268" actId="20577"/>
        <pc:sldMkLst>
          <pc:docMk/>
          <pc:sldMk cId="2734740888" sldId="267"/>
        </pc:sldMkLst>
        <pc:spChg chg="add mod">
          <ac:chgData name="Class, Caleb" userId="81c01ea6-bccc-4178-af5e-bb84e88c284b" providerId="ADAL" clId="{85F5FA9F-0C34-407D-93EA-6EE9E504786C}" dt="2023-01-23T17:59:49.483" v="185"/>
          <ac:spMkLst>
            <pc:docMk/>
            <pc:sldMk cId="2734740888" sldId="267"/>
            <ac:spMk id="3" creationId="{D59BA445-25DC-4794-EDD6-FDDD0483E8F8}"/>
          </ac:spMkLst>
        </pc:spChg>
        <pc:spChg chg="mod">
          <ac:chgData name="Class, Caleb" userId="81c01ea6-bccc-4178-af5e-bb84e88c284b" providerId="ADAL" clId="{85F5FA9F-0C34-407D-93EA-6EE9E504786C}" dt="2023-01-23T19:49:41.256" v="268" actId="20577"/>
          <ac:spMkLst>
            <pc:docMk/>
            <pc:sldMk cId="2734740888" sldId="267"/>
            <ac:spMk id="7" creationId="{00000000-0000-0000-0000-000000000000}"/>
          </ac:spMkLst>
        </pc:spChg>
      </pc:sldChg>
      <pc:sldChg chg="addSp modSp add mod">
        <pc:chgData name="Class, Caleb" userId="81c01ea6-bccc-4178-af5e-bb84e88c284b" providerId="ADAL" clId="{85F5FA9F-0C34-407D-93EA-6EE9E504786C}" dt="2023-01-23T18:10:54.420" v="247" actId="732"/>
        <pc:sldMkLst>
          <pc:docMk/>
          <pc:sldMk cId="1701215998" sldId="268"/>
        </pc:sldMkLst>
        <pc:spChg chg="add mod">
          <ac:chgData name="Class, Caleb" userId="81c01ea6-bccc-4178-af5e-bb84e88c284b" providerId="ADAL" clId="{85F5FA9F-0C34-407D-93EA-6EE9E504786C}" dt="2023-01-23T17:59:48.435" v="184"/>
          <ac:spMkLst>
            <pc:docMk/>
            <pc:sldMk cId="1701215998" sldId="268"/>
            <ac:spMk id="2" creationId="{3F41E01F-9A58-D3EF-7B11-509758FD5E83}"/>
          </ac:spMkLst>
        </pc:spChg>
        <pc:picChg chg="mod modCrop">
          <ac:chgData name="Class, Caleb" userId="81c01ea6-bccc-4178-af5e-bb84e88c284b" providerId="ADAL" clId="{85F5FA9F-0C34-407D-93EA-6EE9E504786C}" dt="2023-01-23T18:10:46.661" v="246" actId="732"/>
          <ac:picMkLst>
            <pc:docMk/>
            <pc:sldMk cId="1701215998" sldId="268"/>
            <ac:picMk id="9" creationId="{00000000-0000-0000-0000-000000000000}"/>
          </ac:picMkLst>
        </pc:picChg>
        <pc:picChg chg="mod modCrop">
          <ac:chgData name="Class, Caleb" userId="81c01ea6-bccc-4178-af5e-bb84e88c284b" providerId="ADAL" clId="{85F5FA9F-0C34-407D-93EA-6EE9E504786C}" dt="2023-01-23T18:10:54.420" v="247" actId="732"/>
          <ac:picMkLst>
            <pc:docMk/>
            <pc:sldMk cId="1701215998" sldId="268"/>
            <ac:picMk id="10" creationId="{00000000-0000-0000-0000-000000000000}"/>
          </ac:picMkLst>
        </pc:picChg>
      </pc:sldChg>
      <pc:sldChg chg="addSp modSp add modAnim">
        <pc:chgData name="Class, Caleb" userId="81c01ea6-bccc-4178-af5e-bb84e88c284b" providerId="ADAL" clId="{85F5FA9F-0C34-407D-93EA-6EE9E504786C}" dt="2023-01-23T18:19:28.896" v="263" actId="20577"/>
        <pc:sldMkLst>
          <pc:docMk/>
          <pc:sldMk cId="1147355258" sldId="275"/>
        </pc:sldMkLst>
        <pc:spChg chg="mod">
          <ac:chgData name="Class, Caleb" userId="81c01ea6-bccc-4178-af5e-bb84e88c284b" providerId="ADAL" clId="{85F5FA9F-0C34-407D-93EA-6EE9E504786C}" dt="2023-01-23T18:19:28.896" v="263" actId="20577"/>
          <ac:spMkLst>
            <pc:docMk/>
            <pc:sldMk cId="1147355258" sldId="275"/>
            <ac:spMk id="3" creationId="{00000000-0000-0000-0000-000000000000}"/>
          </ac:spMkLst>
        </pc:spChg>
        <pc:spChg chg="add mod">
          <ac:chgData name="Class, Caleb" userId="81c01ea6-bccc-4178-af5e-bb84e88c284b" providerId="ADAL" clId="{85F5FA9F-0C34-407D-93EA-6EE9E504786C}" dt="2023-01-23T17:59:45.819" v="182"/>
          <ac:spMkLst>
            <pc:docMk/>
            <pc:sldMk cId="1147355258" sldId="275"/>
            <ac:spMk id="4" creationId="{36300FFC-5A28-31C7-A887-5D84BAB9CA3D}"/>
          </ac:spMkLst>
        </pc:spChg>
      </pc:sldChg>
      <pc:sldChg chg="del">
        <pc:chgData name="Class, Caleb" userId="81c01ea6-bccc-4178-af5e-bb84e88c284b" providerId="ADAL" clId="{85F5FA9F-0C34-407D-93EA-6EE9E504786C}" dt="2023-01-23T17:57:54.713" v="138" actId="47"/>
        <pc:sldMkLst>
          <pc:docMk/>
          <pc:sldMk cId="2711814999" sldId="276"/>
        </pc:sldMkLst>
      </pc:sldChg>
      <pc:sldChg chg="add del">
        <pc:chgData name="Class, Caleb" userId="81c01ea6-bccc-4178-af5e-bb84e88c284b" providerId="ADAL" clId="{85F5FA9F-0C34-407D-93EA-6EE9E504786C}" dt="2023-01-23T17:58:03.520" v="140" actId="47"/>
        <pc:sldMkLst>
          <pc:docMk/>
          <pc:sldMk cId="4176265996" sldId="277"/>
        </pc:sldMkLst>
      </pc:sldChg>
      <pc:sldChg chg="addSp delSp modSp add mod modAnim">
        <pc:chgData name="Class, Caleb" userId="81c01ea6-bccc-4178-af5e-bb84e88c284b" providerId="ADAL" clId="{85F5FA9F-0C34-407D-93EA-6EE9E504786C}" dt="2023-01-23T18:13:30.451" v="254" actId="21"/>
        <pc:sldMkLst>
          <pc:docMk/>
          <pc:sldMk cId="2711537662" sldId="279"/>
        </pc:sldMkLst>
        <pc:spChg chg="add mod">
          <ac:chgData name="Class, Caleb" userId="81c01ea6-bccc-4178-af5e-bb84e88c284b" providerId="ADAL" clId="{85F5FA9F-0C34-407D-93EA-6EE9E504786C}" dt="2023-01-23T17:59:43.340" v="180"/>
          <ac:spMkLst>
            <pc:docMk/>
            <pc:sldMk cId="2711537662" sldId="279"/>
            <ac:spMk id="3" creationId="{54E16271-1BE3-DE2F-678B-43EE192BFF44}"/>
          </ac:spMkLst>
        </pc:spChg>
        <pc:spChg chg="mod">
          <ac:chgData name="Class, Caleb" userId="81c01ea6-bccc-4178-af5e-bb84e88c284b" providerId="ADAL" clId="{85F5FA9F-0C34-407D-93EA-6EE9E504786C}" dt="2023-01-23T18:04:45.876" v="205" actId="113"/>
          <ac:spMkLst>
            <pc:docMk/>
            <pc:sldMk cId="2711537662" sldId="279"/>
            <ac:spMk id="6" creationId="{00000000-0000-0000-0000-000000000000}"/>
          </ac:spMkLst>
        </pc:spChg>
        <pc:spChg chg="add del mod">
          <ac:chgData name="Class, Caleb" userId="81c01ea6-bccc-4178-af5e-bb84e88c284b" providerId="ADAL" clId="{85F5FA9F-0C34-407D-93EA-6EE9E504786C}" dt="2023-01-23T18:13:30.451" v="254" actId="21"/>
          <ac:spMkLst>
            <pc:docMk/>
            <pc:sldMk cId="2711537662" sldId="279"/>
            <ac:spMk id="7" creationId="{00000000-0000-0000-0000-000000000000}"/>
          </ac:spMkLst>
        </pc:spChg>
        <pc:graphicFrameChg chg="mod">
          <ac:chgData name="Class, Caleb" userId="81c01ea6-bccc-4178-af5e-bb84e88c284b" providerId="ADAL" clId="{85F5FA9F-0C34-407D-93EA-6EE9E504786C}" dt="2023-01-23T18:04:39.234" v="204" actId="1035"/>
          <ac:graphicFrameMkLst>
            <pc:docMk/>
            <pc:sldMk cId="2711537662" sldId="279"/>
            <ac:graphicFrameMk id="4" creationId="{00000000-0000-0000-0000-000000000000}"/>
          </ac:graphicFrameMkLst>
        </pc:graphicFrameChg>
      </pc:sldChg>
      <pc:sldChg chg="del">
        <pc:chgData name="Class, Caleb" userId="81c01ea6-bccc-4178-af5e-bb84e88c284b" providerId="ADAL" clId="{85F5FA9F-0C34-407D-93EA-6EE9E504786C}" dt="2023-01-23T17:57:54.166" v="137" actId="47"/>
        <pc:sldMkLst>
          <pc:docMk/>
          <pc:sldMk cId="769336430" sldId="290"/>
        </pc:sldMkLst>
      </pc:sldChg>
      <pc:sldChg chg="delSp modSp mod">
        <pc:chgData name="Class, Caleb" userId="81c01ea6-bccc-4178-af5e-bb84e88c284b" providerId="ADAL" clId="{85F5FA9F-0C34-407D-93EA-6EE9E504786C}" dt="2023-01-23T17:59:37.660" v="178" actId="478"/>
        <pc:sldMkLst>
          <pc:docMk/>
          <pc:sldMk cId="1038086429" sldId="291"/>
        </pc:sldMkLst>
        <pc:spChg chg="mod">
          <ac:chgData name="Class, Caleb" userId="81c01ea6-bccc-4178-af5e-bb84e88c284b" providerId="ADAL" clId="{85F5FA9F-0C34-407D-93EA-6EE9E504786C}" dt="2023-01-23T17:55:49.834" v="135" actId="20577"/>
          <ac:spMkLst>
            <pc:docMk/>
            <pc:sldMk cId="1038086429" sldId="291"/>
            <ac:spMk id="3" creationId="{026C7F74-EA3C-31BB-49AD-C725839E6BF7}"/>
          </ac:spMkLst>
        </pc:spChg>
        <pc:spChg chg="del">
          <ac:chgData name="Class, Caleb" userId="81c01ea6-bccc-4178-af5e-bb84e88c284b" providerId="ADAL" clId="{85F5FA9F-0C34-407D-93EA-6EE9E504786C}" dt="2023-01-23T17:59:37.660" v="178" actId="478"/>
          <ac:spMkLst>
            <pc:docMk/>
            <pc:sldMk cId="1038086429" sldId="291"/>
            <ac:spMk id="5" creationId="{34A89D2F-DA14-211D-2FB0-CD166C27DA5F}"/>
          </ac:spMkLst>
        </pc:spChg>
      </pc:sldChg>
      <pc:sldChg chg="addSp modSp add del">
        <pc:chgData name="Class, Caleb" userId="81c01ea6-bccc-4178-af5e-bb84e88c284b" providerId="ADAL" clId="{85F5FA9F-0C34-407D-93EA-6EE9E504786C}" dt="2023-01-23T18:00:30.404" v="186" actId="47"/>
        <pc:sldMkLst>
          <pc:docMk/>
          <pc:sldMk cId="3739057107" sldId="292"/>
        </pc:sldMkLst>
        <pc:spChg chg="add mod">
          <ac:chgData name="Class, Caleb" userId="81c01ea6-bccc-4178-af5e-bb84e88c284b" providerId="ADAL" clId="{85F5FA9F-0C34-407D-93EA-6EE9E504786C}" dt="2023-01-23T17:59:41.186" v="179"/>
          <ac:spMkLst>
            <pc:docMk/>
            <pc:sldMk cId="3739057107" sldId="292"/>
            <ac:spMk id="4" creationId="{A0221FD8-CB41-A6B4-5315-C2848881610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1/23/2023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AD02B-9D15-4604-A985-B6879E6AD70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F18F-4273-49B3-A9A7-410CFB16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25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1/23/2023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1/23/2023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1/23/2023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  <p:sldLayoutId id="214748368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1465734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cbi.nlm.nih.gov/pmc/articles/PMC1465734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Comparing Groups with t tests and ANOVA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Explain the goal of a 2-sample t test.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when a paired t test should be used.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 when an ANOVA might be used.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and contrast t tests and ANOVA.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02595" y="2113598"/>
            <a:ext cx="5645501" cy="4351338"/>
          </a:xfrm>
        </p:spPr>
        <p:txBody>
          <a:bodyPr/>
          <a:lstStyle/>
          <a:p>
            <a:r>
              <a:rPr lang="en-US" sz="2800" dirty="0"/>
              <a:t>20 patients were randomly divided to two groups (Drug A &amp; B)</a:t>
            </a:r>
          </a:p>
          <a:p>
            <a:r>
              <a:rPr lang="en-US" sz="2800" dirty="0"/>
              <a:t>All patients were given placebo on one night &amp; drug on another</a:t>
            </a:r>
          </a:p>
          <a:p>
            <a:r>
              <a:rPr lang="en-US" sz="2800" dirty="0"/>
              <a:t>Difference in sleep on the two nights is “Extra Sleep”</a:t>
            </a:r>
          </a:p>
          <a:p>
            <a:r>
              <a:rPr lang="en-US" sz="2800" b="1" dirty="0"/>
              <a:t>Does one drug perform better?</a:t>
            </a:r>
          </a:p>
          <a:p>
            <a:endParaRPr lang="en-US" sz="2800" dirty="0"/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937565"/>
              </p:ext>
            </p:extLst>
          </p:nvPr>
        </p:nvGraphicFramePr>
        <p:xfrm>
          <a:off x="672520" y="2216623"/>
          <a:ext cx="51577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72467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  <a:r>
                        <a:rPr lang="en-US" baseline="0" dirty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 Sleep (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62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1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7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17242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6433583"/>
            <a:ext cx="620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 </a:t>
            </a:r>
            <a:r>
              <a:rPr lang="en-US" dirty="0" err="1"/>
              <a:t>Cushny</a:t>
            </a:r>
            <a:r>
              <a:rPr lang="en-US" dirty="0"/>
              <a:t>, AR Peebles. </a:t>
            </a:r>
            <a:r>
              <a:rPr lang="en-US" dirty="0">
                <a:hlinkClick r:id="rId2"/>
              </a:rPr>
              <a:t>J Physiol.</a:t>
            </a:r>
            <a:r>
              <a:rPr lang="en-US" dirty="0"/>
              <a:t> 1905 Jul 13; 32(5-6): 501–510.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065DC1-BD9C-6B59-D802-ED16BDB9DE48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360329"/>
          </a:xfr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Example – Comparing Soporific (sleep-inducing) Drugs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54E16271-1BE3-DE2F-678B-43EE192BFF4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74B563-2454-996A-8347-5AF0CC8C5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t="649" b="507"/>
          <a:stretch/>
        </p:blipFill>
        <p:spPr>
          <a:xfrm>
            <a:off x="7238337" y="2101905"/>
            <a:ext cx="4090581" cy="3427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two distributions with a 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64" y="1554480"/>
            <a:ext cx="5657556" cy="4840743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Visualizations let you see a difference</a:t>
            </a:r>
          </a:p>
          <a:p>
            <a:r>
              <a:rPr lang="en-US" sz="3000" dirty="0"/>
              <a:t>Statistical tests can help you quantify a difference</a:t>
            </a:r>
          </a:p>
          <a:p>
            <a:r>
              <a:rPr lang="en-US" sz="3000" b="1" u="sng" dirty="0"/>
              <a:t>Student’s t test:</a:t>
            </a:r>
            <a:r>
              <a:rPr lang="en-US" sz="3000" dirty="0"/>
              <a:t> Do we think this is a real difference or just random chance?</a:t>
            </a:r>
          </a:p>
          <a:p>
            <a:pPr lvl="1"/>
            <a:r>
              <a:rPr lang="en-US" sz="2400" i="1" dirty="0"/>
              <a:t>More technical definition: </a:t>
            </a:r>
            <a:r>
              <a:rPr lang="en-US" sz="2400" dirty="0"/>
              <a:t>How confident are we that these 2 sample groups came from 2 different distributions with different averages? </a:t>
            </a:r>
            <a:endParaRPr lang="en-US" sz="2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6638255" y="5838229"/>
            <a:ext cx="409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Insomnia patients were treated with 2 different drugs</a:t>
            </a:r>
          </a:p>
        </p:txBody>
      </p:sp>
      <p:cxnSp>
        <p:nvCxnSpPr>
          <p:cNvPr id="8" name="Straight Arrow Connector 7"/>
          <p:cNvCxnSpPr>
            <a:cxnSpLocks/>
            <a:stCxn id="5" idx="0"/>
          </p:cNvCxnSpPr>
          <p:nvPr/>
        </p:nvCxnSpPr>
        <p:spPr>
          <a:xfrm flipV="1">
            <a:off x="8683546" y="5586124"/>
            <a:ext cx="557312" cy="25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18651" y="1231314"/>
            <a:ext cx="27893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How much extra sleep did they get after treatment?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6952082" y="1877645"/>
            <a:ext cx="227588" cy="155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455FCDE9-3FC6-5CA4-F289-BDFEA2DD22BF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14EDCA-4347-4DCF-0BFB-837694466958}"/>
              </a:ext>
            </a:extLst>
          </p:cNvPr>
          <p:cNvSpPr/>
          <p:nvPr/>
        </p:nvSpPr>
        <p:spPr>
          <a:xfrm>
            <a:off x="7987387" y="6528734"/>
            <a:ext cx="42046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AR </a:t>
            </a:r>
            <a:r>
              <a:rPr lang="en-US" sz="1200" dirty="0" err="1"/>
              <a:t>Cushny</a:t>
            </a:r>
            <a:r>
              <a:rPr lang="en-US" sz="1200" dirty="0"/>
              <a:t>, AR Peebles. </a:t>
            </a:r>
            <a:r>
              <a:rPr lang="en-US" sz="1200" dirty="0">
                <a:hlinkClick r:id="rId4"/>
              </a:rPr>
              <a:t>J Physiol.</a:t>
            </a:r>
            <a:r>
              <a:rPr lang="en-US" sz="1200" dirty="0"/>
              <a:t> 1905 Jul 13; 32(5-6): 501–510. </a:t>
            </a:r>
          </a:p>
        </p:txBody>
      </p:sp>
    </p:spTree>
    <p:extLst>
      <p:ext uri="{BB962C8B-B14F-4D97-AF65-F5344CB8AC3E}">
        <p14:creationId xmlns:p14="http://schemas.microsoft.com/office/powerpoint/2010/main" val="147625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8032"/>
            <a:ext cx="10515600" cy="55207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b="1" dirty="0"/>
              <a:t>2 ways to do it in R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dirty="0" err="1"/>
              <a:t>t.test</a:t>
            </a:r>
            <a:r>
              <a:rPr lang="en-US" sz="3600" dirty="0"/>
              <a:t>(vector1, vector2)					</a:t>
            </a:r>
            <a:r>
              <a:rPr lang="en-US" sz="3600" dirty="0" err="1"/>
              <a:t>t.test</a:t>
            </a:r>
            <a:r>
              <a:rPr lang="en-US" sz="3600" dirty="0"/>
              <a:t>(numbers ~ groups, data = </a:t>
            </a:r>
            <a:r>
              <a:rPr lang="en-US" sz="3600" dirty="0" err="1"/>
              <a:t>df</a:t>
            </a:r>
            <a:r>
              <a:rPr lang="en-US" sz="3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Result:</a:t>
            </a:r>
          </a:p>
          <a:p>
            <a:pPr marL="0" indent="0">
              <a:buNone/>
            </a:pPr>
            <a:r>
              <a:rPr lang="en-US" dirty="0"/>
              <a:t>	Welch Two Sample t-test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 group1 and group2</a:t>
            </a:r>
          </a:p>
          <a:p>
            <a:pPr marL="0" indent="0">
              <a:buNone/>
            </a:pPr>
            <a:r>
              <a:rPr lang="en-US" dirty="0"/>
              <a:t>t = -1.8608, </a:t>
            </a:r>
            <a:r>
              <a:rPr lang="en-US" dirty="0" err="1"/>
              <a:t>df</a:t>
            </a:r>
            <a:r>
              <a:rPr lang="en-US" dirty="0"/>
              <a:t> = 17.776, p-value = 0.07939</a:t>
            </a:r>
          </a:p>
          <a:p>
            <a:pPr marL="0" indent="0">
              <a:buNone/>
            </a:pPr>
            <a:r>
              <a:rPr lang="en-US" dirty="0"/>
              <a:t>alternative hypothesis: true difference in means is not equal to 0</a:t>
            </a:r>
          </a:p>
          <a:p>
            <a:pPr marL="0" indent="0">
              <a:buNone/>
            </a:pPr>
            <a:r>
              <a:rPr lang="en-US" dirty="0"/>
              <a:t>95 percent confidence interval:</a:t>
            </a:r>
          </a:p>
          <a:p>
            <a:pPr marL="0" indent="0">
              <a:buNone/>
            </a:pPr>
            <a:r>
              <a:rPr lang="en-US" dirty="0"/>
              <a:t> -3.3654832  0.2054832</a:t>
            </a:r>
          </a:p>
          <a:p>
            <a:pPr marL="0" indent="0">
              <a:buNone/>
            </a:pPr>
            <a:r>
              <a:rPr lang="en-US" dirty="0"/>
              <a:t>sample estimates:</a:t>
            </a:r>
          </a:p>
          <a:p>
            <a:pPr marL="0" indent="0">
              <a:buNone/>
            </a:pPr>
            <a:r>
              <a:rPr lang="en-US" dirty="0"/>
              <a:t>mean of x mean of y </a:t>
            </a:r>
          </a:p>
          <a:p>
            <a:pPr marL="0" indent="0">
              <a:buNone/>
            </a:pPr>
            <a:r>
              <a:rPr lang="en-US" dirty="0"/>
              <a:t>     0.75      2.33 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36300FFC-5A28-31C7-A887-5D84BAB9CA3D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5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vs. Paired t tests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2-Sample t test</a:t>
            </a:r>
          </a:p>
          <a:p>
            <a:r>
              <a:rPr lang="en-US" b="0" dirty="0" err="1"/>
              <a:t>t.test</a:t>
            </a:r>
            <a:r>
              <a:rPr lang="en-US" b="0" dirty="0"/>
              <a:t>(vector1, vector2)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839788" y="2505075"/>
          <a:ext cx="515778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724674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  <a:r>
                        <a:rPr lang="en-US" baseline="0" dirty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 Sleep (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62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1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73636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Paired t test</a:t>
            </a:r>
          </a:p>
          <a:p>
            <a:r>
              <a:rPr lang="en-US" b="0" dirty="0" err="1"/>
              <a:t>t.test</a:t>
            </a:r>
            <a:r>
              <a:rPr lang="en-US" b="0" dirty="0"/>
              <a:t>(vector1, vector2, paired = TRUE)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729">
                  <a:extLst>
                    <a:ext uri="{9D8B030D-6E8A-4147-A177-3AD203B41FA5}">
                      <a16:colId xmlns:a16="http://schemas.microsoft.com/office/drawing/2014/main" val="765460502"/>
                    </a:ext>
                  </a:extLst>
                </a:gridCol>
                <a:gridCol w="1727729">
                  <a:extLst>
                    <a:ext uri="{9D8B030D-6E8A-4147-A177-3AD203B41FA5}">
                      <a16:colId xmlns:a16="http://schemas.microsoft.com/office/drawing/2014/main" val="3152469721"/>
                    </a:ext>
                  </a:extLst>
                </a:gridCol>
                <a:gridCol w="1727729">
                  <a:extLst>
                    <a:ext uri="{9D8B030D-6E8A-4147-A177-3AD203B41FA5}">
                      <a16:colId xmlns:a16="http://schemas.microsoft.com/office/drawing/2014/main" val="86238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  <a:r>
                        <a:rPr lang="en-US" baseline="0" dirty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 Sleep (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69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0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7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4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06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91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4754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9788" y="6012873"/>
            <a:ext cx="295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Does not need to be balanced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1A603F78-91C3-D109-6759-8CB27021878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4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that important?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281299"/>
            <a:ext cx="10515600" cy="4351338"/>
          </a:xfrm>
        </p:spPr>
        <p:txBody>
          <a:bodyPr/>
          <a:lstStyle/>
          <a:p>
            <a:r>
              <a:rPr lang="en-US" dirty="0"/>
              <a:t>Paired analysis (when relevant) can give you better “power” to detect differences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129" t="1401"/>
          <a:stretch/>
        </p:blipFill>
        <p:spPr>
          <a:xfrm>
            <a:off x="1130300" y="3282949"/>
            <a:ext cx="4087222" cy="3418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052" t="1401"/>
          <a:stretch/>
        </p:blipFill>
        <p:spPr>
          <a:xfrm>
            <a:off x="6508750" y="3282949"/>
            <a:ext cx="4132184" cy="3418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78335" y="2588044"/>
            <a:ext cx="190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Unpaired Analysis</a:t>
            </a:r>
          </a:p>
          <a:p>
            <a:pPr algn="ctr"/>
            <a:r>
              <a:rPr lang="en-US" b="1" dirty="0"/>
              <a:t>p = 0.08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41048" y="2588044"/>
            <a:ext cx="162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Paired Analysis</a:t>
            </a:r>
          </a:p>
          <a:p>
            <a:pPr algn="ctr"/>
            <a:r>
              <a:rPr lang="en-US" b="1" dirty="0"/>
              <a:t>p = 0.003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3F41E01F-9A58-D3EF-7B11-509758FD5E8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(Analysis of Variance)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4429" y="1563010"/>
            <a:ext cx="621643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 err="1"/>
              <a:t>aov</a:t>
            </a:r>
            <a:r>
              <a:rPr lang="en-US" sz="3000" dirty="0"/>
              <a:t>(extra ~ group, data = </a:t>
            </a:r>
            <a:r>
              <a:rPr lang="en-US" sz="3000" dirty="0" err="1"/>
              <a:t>df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Tells you if there may be differences among multiple groups</a:t>
            </a:r>
          </a:p>
          <a:p>
            <a:r>
              <a:rPr lang="en-US" sz="3000" i="1" dirty="0"/>
              <a:t>Does not say which groups are different (can draw boxplot, or run t tests between groups)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2343"/>
          <a:stretch/>
        </p:blipFill>
        <p:spPr>
          <a:xfrm>
            <a:off x="6746008" y="2083685"/>
            <a:ext cx="4907705" cy="3680691"/>
          </a:xfrm>
          <a:prstGeom prst="rect">
            <a:avLst/>
          </a:prstGeom>
        </p:spPr>
      </p:pic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D59BA445-25DC-4794-EDD6-FDDD0483E8F8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40888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117</TotalTime>
  <Words>526</Words>
  <Application>Microsoft Office PowerPoint</Application>
  <PresentationFormat>Widescreen</PresentationFormat>
  <Paragraphs>141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Comparing Groups with t tests and ANOVA</vt:lpstr>
      <vt:lpstr>Learning Objectives</vt:lpstr>
      <vt:lpstr> </vt:lpstr>
      <vt:lpstr>Comparing two distributions with a t test</vt:lpstr>
      <vt:lpstr>A simple t test</vt:lpstr>
      <vt:lpstr>2-Sample vs. Paired t tests</vt:lpstr>
      <vt:lpstr>Why is that important?</vt:lpstr>
      <vt:lpstr>ANOVA (Analysis of 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1</cp:revision>
  <dcterms:created xsi:type="dcterms:W3CDTF">2022-04-15T15:55:21Z</dcterms:created>
  <dcterms:modified xsi:type="dcterms:W3CDTF">2023-01-23T19:49:51Z</dcterms:modified>
</cp:coreProperties>
</file>